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61" r:id="rId2"/>
    <p:sldId id="270" r:id="rId3"/>
    <p:sldId id="296" r:id="rId4"/>
    <p:sldId id="282" r:id="rId5"/>
    <p:sldId id="283" r:id="rId6"/>
    <p:sldId id="284" r:id="rId7"/>
    <p:sldId id="285" r:id="rId8"/>
    <p:sldId id="286" r:id="rId9"/>
    <p:sldId id="271" r:id="rId10"/>
    <p:sldId id="287" r:id="rId11"/>
    <p:sldId id="288" r:id="rId12"/>
    <p:sldId id="269" r:id="rId13"/>
    <p:sldId id="272" r:id="rId14"/>
    <p:sldId id="291" r:id="rId15"/>
    <p:sldId id="292" r:id="rId16"/>
    <p:sldId id="290" r:id="rId17"/>
    <p:sldId id="279" r:id="rId18"/>
    <p:sldId id="273" r:id="rId19"/>
    <p:sldId id="294" r:id="rId20"/>
    <p:sldId id="293" r:id="rId21"/>
    <p:sldId id="302" r:id="rId22"/>
    <p:sldId id="295" r:id="rId23"/>
    <p:sldId id="297" r:id="rId24"/>
    <p:sldId id="300" r:id="rId25"/>
    <p:sldId id="298" r:id="rId26"/>
    <p:sldId id="299" r:id="rId27"/>
    <p:sldId id="301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EBA2AB-99ED-4333-983F-E3AC2E482A93}">
          <p14:sldIdLst>
            <p14:sldId id="261"/>
            <p14:sldId id="270"/>
            <p14:sldId id="296"/>
            <p14:sldId id="282"/>
            <p14:sldId id="283"/>
            <p14:sldId id="284"/>
            <p14:sldId id="285"/>
            <p14:sldId id="286"/>
            <p14:sldId id="271"/>
            <p14:sldId id="287"/>
            <p14:sldId id="288"/>
            <p14:sldId id="269"/>
            <p14:sldId id="272"/>
            <p14:sldId id="291"/>
            <p14:sldId id="292"/>
            <p14:sldId id="290"/>
            <p14:sldId id="279"/>
            <p14:sldId id="273"/>
            <p14:sldId id="294"/>
            <p14:sldId id="293"/>
            <p14:sldId id="302"/>
            <p14:sldId id="295"/>
            <p14:sldId id="297"/>
            <p14:sldId id="300"/>
            <p14:sldId id="298"/>
            <p14:sldId id="299"/>
          </p14:sldIdLst>
        </p14:section>
        <p14:section name="Раздел без заголовка" id="{7CC76C7A-52E8-4229-AAFA-2D28EEFCE1BC}">
          <p14:sldIdLst>
            <p14:sldId id="301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0"/>
    <p:restoredTop sz="94599"/>
  </p:normalViewPr>
  <p:slideViewPr>
    <p:cSldViewPr>
      <p:cViewPr>
        <p:scale>
          <a:sx n="86" d="100"/>
          <a:sy n="86" d="100"/>
        </p:scale>
        <p:origin x="-1133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E1F71-A272-4D3B-8BF6-C0EC54862E68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52C07-9A92-445A-AD58-0D6D7B818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5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2C07-9A92-445A-AD58-0D6D7B818E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3CE6-BE07-425D-9906-5AC29A5C6A6A}" type="datetime1">
              <a:rPr lang="en-US" smtClean="0"/>
              <a:t>4/19/2025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1A6E-5BBE-4A62-AC28-DF65FFFEC416}" type="datetime1">
              <a:rPr lang="en-US" smtClean="0"/>
              <a:t>4/19/2025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1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2320" y="1412776"/>
            <a:ext cx="1368152" cy="47133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1F09-40BA-4B7D-BFB2-81F559A8A9D1}" type="datetime1">
              <a:rPr lang="en-US" smtClean="0"/>
              <a:t>4/19/2025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6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1C6C-8942-4A4F-AD04-65D5941FB53C}" type="datetime1">
              <a:rPr lang="en-US" smtClean="0"/>
              <a:t>4/19/2025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FBF-4F08-4310-B576-803C205DF71F}" type="datetime1">
              <a:rPr lang="en-US" smtClean="0"/>
              <a:t>4/19/2025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36-4467-4E81-AC31-92301105ADFF}" type="datetime1">
              <a:rPr lang="en-US" smtClean="0"/>
              <a:t>4/19/2025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2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7D38-E6A0-4E39-9D9E-D402AAD86147}" type="datetime1">
              <a:rPr lang="en-US" smtClean="0"/>
              <a:t>4/19/2025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4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BEFD-DFA9-437D-BF99-9282F5875AC7}" type="datetime1">
              <a:rPr lang="en-US" smtClean="0"/>
              <a:t>4/19/2025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E18AFF-58ED-4965-B592-41E52087F120}" type="datetime1">
              <a:rPr lang="en-US" smtClean="0"/>
              <a:t>4/19/2025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95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332-BC8F-4C7C-8B6F-BE11D2B03038}" type="datetime1">
              <a:rPr lang="en-US" smtClean="0"/>
              <a:t>4/19/2025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2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1843-A19C-4D0F-B2A0-26F2AECBB65B}" type="datetime1">
              <a:rPr lang="en-US" smtClean="0"/>
              <a:t>4/19/2025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C5CE-51DF-467E-8438-E38C9B0FF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5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22376C1-58B2-4E45-8EAD-C394AF35A195}" type="datetime1">
              <a:rPr lang="en-US" smtClean="0"/>
              <a:t>4/19/2025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46C5CE-51DF-467E-8438-E38C9B0FFC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95000"/>
                    </a14:imgEffect>
                    <a14:imgEffect>
                      <a14:brightnessContrast bright="-34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806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59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40" y="-30640"/>
            <a:ext cx="9191352" cy="137140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Казахстанско-Американский свободный университет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7" y="1370604"/>
            <a:ext cx="5652120" cy="3761227"/>
          </a:xfrm>
          <a:prstGeom prst="rect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652120" y="1340767"/>
            <a:ext cx="3491880" cy="55172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101994"/>
            <a:ext cx="5652120" cy="175600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Передача стилистических особенностей графического романа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Крэйга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Томпсона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Blankets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переводе с английского языка на русский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04864"/>
            <a:ext cx="3528392" cy="267765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Карташова А.С.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Герсонская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/>
          </a:p>
          <a:p>
            <a:pPr algn="just"/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82" y="5373216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5536" y="1052736"/>
            <a:ext cx="8352928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Жанры графического романа</a:t>
            </a:r>
          </a:p>
        </p:txBody>
      </p:sp>
      <p:sp>
        <p:nvSpPr>
          <p:cNvPr id="24" name="Подзаголовок 23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038600" cy="4525963"/>
          </a:xfrm>
        </p:spPr>
        <p:txBody>
          <a:bodyPr>
            <a:no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вантюрно-приключенческий 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антастический 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роман-антиутопия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научно-популярный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58195" y="1772816"/>
            <a:ext cx="4038600" cy="4525963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детективный 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роман-адаптация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роман-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фэнтези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биографический/ автобиографический роман</a:t>
            </a:r>
          </a:p>
          <a:p>
            <a:pPr marL="457200" indent="-457200"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58195" y="567402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М. Г. Меркулова, И. 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Прудиус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Идиостиль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Идиостиль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является совокупностью художественно-стилистических средств и манеры их использования при создании литературного произведения, типичной для каждого отдельного автора.</a:t>
            </a:r>
          </a:p>
          <a:p>
            <a:pPr marL="0" indent="0" algn="just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Уровни проявления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идиостиля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Структурно-композиционный уровень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Графический уровень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Лексический уровень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Грамматический уровень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Семасиологический уровень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27089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 Н. Большакова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78984" y="5733256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Ю.М.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Скребнев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8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87821"/>
            <a:ext cx="7787208" cy="3345235"/>
          </a:xfrm>
        </p:spPr>
        <p:txBody>
          <a:bodyPr>
            <a:normAutofit lnSpcReduction="10000"/>
          </a:bodyPr>
          <a:lstStyle/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Автор: К.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Томпсон.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Жанр: автобиографический графический роман.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 издания: 2003.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Перевод на русский язык: В. Шевченко.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 издания перевода: 2016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683E62C-412E-689A-CA4C-B424A9DC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76672"/>
            <a:ext cx="6480720" cy="85496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Графический роман 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Blankets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2623021" cy="26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265523" cy="4176463"/>
          </a:xfrm>
        </p:spPr>
      </p:pic>
      <p:sp>
        <p:nvSpPr>
          <p:cNvPr id="11" name="TextBox 10"/>
          <p:cNvSpPr txBox="1"/>
          <p:nvPr/>
        </p:nvSpPr>
        <p:spPr>
          <a:xfrm>
            <a:off x="899592" y="155679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Лексические и лексико-синтаксические повторы</a:t>
            </a:r>
          </a:p>
        </p:txBody>
      </p:sp>
    </p:spTree>
    <p:extLst>
      <p:ext uri="{BB962C8B-B14F-4D97-AF65-F5344CB8AC3E}">
        <p14:creationId xmlns:p14="http://schemas.microsoft.com/office/powerpoint/2010/main" val="24465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403885" cy="43099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4366582" cy="424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6288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Коллоквиализмы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8942929" cy="2520280"/>
          </a:xfrm>
        </p:spPr>
      </p:pic>
      <p:sp>
        <p:nvSpPr>
          <p:cNvPr id="7" name="TextBox 6"/>
          <p:cNvSpPr txBox="1"/>
          <p:nvPr/>
        </p:nvSpPr>
        <p:spPr>
          <a:xfrm>
            <a:off x="2339752" y="1924473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Стилистические вульгаризмы</a:t>
            </a:r>
          </a:p>
        </p:txBody>
      </p:sp>
    </p:spTree>
    <p:extLst>
      <p:ext uri="{BB962C8B-B14F-4D97-AF65-F5344CB8AC3E}">
        <p14:creationId xmlns:p14="http://schemas.microsoft.com/office/powerpoint/2010/main" val="2361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2020"/>
            <a:ext cx="7397275" cy="3792548"/>
          </a:xfrm>
        </p:spPr>
      </p:pic>
      <p:sp>
        <p:nvSpPr>
          <p:cNvPr id="5" name="TextBox 4"/>
          <p:cNvSpPr txBox="1"/>
          <p:nvPr/>
        </p:nvSpPr>
        <p:spPr>
          <a:xfrm>
            <a:off x="3275856" y="16288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Междометия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в романе: 97</a:t>
            </a:r>
          </a:p>
        </p:txBody>
      </p:sp>
    </p:spTree>
    <p:extLst>
      <p:ext uri="{BB962C8B-B14F-4D97-AF65-F5344CB8AC3E}">
        <p14:creationId xmlns:p14="http://schemas.microsoft.com/office/powerpoint/2010/main" val="12874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7309385" cy="374441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153878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Звукоподражание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в романе: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784" y="1556792"/>
            <a:ext cx="4038600" cy="748680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Графоны (капитализация) </a:t>
            </a:r>
          </a:p>
          <a:p>
            <a:endParaRPr lang="x-none" u="sng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082296" cy="377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u="sng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162880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Графоны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(подчеркивание)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72" y="2492896"/>
            <a:ext cx="4770437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6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Графический роман является особым способом повествования, текст которого представляет собой последовательность кадров, содержащих, кроме изображения, вербальное произведение, передающее преимущественно диалог персонажей и заключенное в особую рамку.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А.Г.Сонин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683E62C-412E-689A-CA4C-B424A9DC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512168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Графический роман как тип современной художественной литературы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7918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u="sng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945DCA1-0F20-428D-9E2C-7A44E4CB4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76" y="1556792"/>
            <a:ext cx="7128792" cy="4525963"/>
          </a:xfrm>
        </p:spPr>
        <p:txBody>
          <a:bodyPr>
            <a:normAutofit/>
          </a:bodyPr>
          <a:lstStyle/>
          <a:p>
            <a:pPr algn="just"/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романе прослеживается ограниченная (концентрированная) повествовательная перспектива, которая предполагает художественное изображение с опорой на субъектный план одного из персонажей, выступающего одновременно и в роли повествователя.</a:t>
            </a:r>
            <a:endParaRPr lang="x-none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Повествовательная перспектива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864" y="584533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А.И. Домашнев, И.П. Шишкина, Е.А. Гончарова</a:t>
            </a:r>
          </a:p>
        </p:txBody>
      </p:sp>
    </p:spTree>
    <p:extLst>
      <p:ext uri="{BB962C8B-B14F-4D97-AF65-F5344CB8AC3E}">
        <p14:creationId xmlns:p14="http://schemas.microsoft.com/office/powerpoint/2010/main" val="14625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u="sng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Повествовательная перспектива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59" y="1556792"/>
            <a:ext cx="52301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u="sng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945DCA1-0F20-428D-9E2C-7A44E4CB4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3260" y="1417638"/>
            <a:ext cx="7217480" cy="47371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Метафоры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pic>
        <p:nvPicPr>
          <p:cNvPr id="2050" name="Picture 2" descr="C:\Users\ACER\Downloads\IMG_59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065124" cy="40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u="sng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945DCA1-0F20-428D-9E2C-7A44E4CB4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3768" y="1556792"/>
            <a:ext cx="4038600" cy="45259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Эпитет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801642" cy="43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2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945DCA1-0F20-428D-9E2C-7A44E4CB4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584" y="1556792"/>
            <a:ext cx="7560840" cy="4525963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Новационный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перевод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Ю.М. Оболенская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Лингвистический подход</a:t>
            </a:r>
          </a:p>
          <a:p>
            <a:pPr algn="ctr"/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Подход к переводу графического романа</a:t>
            </a:r>
          </a:p>
        </p:txBody>
      </p:sp>
      <p:pic>
        <p:nvPicPr>
          <p:cNvPr id="2050" name="Picture 2" descr="C:\Users\ACER\Downloads\IMG_59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3068960"/>
            <a:ext cx="4535686" cy="26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ownloads\WhatsApp Image 2025-04-12 at 09.40.3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66" y="3082528"/>
            <a:ext cx="4588734" cy="267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u="sng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Описательный перевод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73158" cy="45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blob:https://web.whatsapp.com/4f2ea197-a9c5-4766-b4a6-73b2be7967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600400" cy="48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u="sng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Компенсация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" y="2348880"/>
            <a:ext cx="4536504" cy="290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CER\Downloads\WhatsApp Image 2025-04-12 at 08.40.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77" y="2308774"/>
            <a:ext cx="4576624" cy="29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Неточности в переводе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7623"/>
            <a:ext cx="3600400" cy="53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CER\Downloads\WhatsApp Image 2025-04-12 at 09.52.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9928"/>
            <a:ext cx="3672408" cy="53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72"/>
            <a:ext cx="9144000" cy="1440159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Казахстанско-Американский свободный университет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5904656" cy="3937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780"/>
            <a:ext cx="6342112" cy="4159408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42112" y="1412776"/>
            <a:ext cx="2801888" cy="4231416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644192"/>
            <a:ext cx="6342112" cy="121380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А. Карташова, В. </a:t>
            </a:r>
            <a:r>
              <a:rPr lang="ru-RU" sz="3200" b="1" dirty="0" err="1"/>
              <a:t>Герсонская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42112" y="5634880"/>
            <a:ext cx="2801888" cy="122312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202</a:t>
            </a:r>
            <a:r>
              <a:rPr lang="ru-RU" sz="32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8116" y="2602334"/>
            <a:ext cx="2736304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82" y="396875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1598"/>
            <a:ext cx="6984776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Мультимодальный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текст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/>
                <a:ea typeface="SimSun"/>
              </a:rPr>
              <a:t>Текст, в котором подача информации осуществляется путем взаимодействия элементов различных семиотических систем – модусов, между которыми распределяется смысл данного текста, – и образования ими единого целого.</a:t>
            </a:r>
          </a:p>
          <a:p>
            <a:pPr algn="just"/>
            <a:endParaRPr lang="ru-RU" dirty="0">
              <a:latin typeface="Times New Roman"/>
              <a:ea typeface="SimSun"/>
            </a:endParaRPr>
          </a:p>
          <a:p>
            <a:pPr algn="just"/>
            <a:endParaRPr lang="ru-RU" dirty="0">
              <a:latin typeface="Times New Roman"/>
              <a:ea typeface="SimSun"/>
            </a:endParaRPr>
          </a:p>
          <a:p>
            <a:pPr algn="r"/>
            <a:r>
              <a:rPr lang="ru-RU" sz="2400" dirty="0">
                <a:latin typeface="Times New Roman"/>
                <a:ea typeface="SimSun"/>
              </a:rPr>
              <a:t>Г. Кресс</a:t>
            </a:r>
          </a:p>
          <a:p>
            <a:pPr algn="r"/>
            <a:r>
              <a:rPr lang="ru-RU" sz="2400" dirty="0">
                <a:latin typeface="Times New Roman"/>
                <a:ea typeface="SimSun"/>
              </a:rPr>
              <a:t>(</a:t>
            </a:r>
            <a:r>
              <a:rPr lang="en-US" sz="2400" dirty="0">
                <a:latin typeface="Times New Roman"/>
                <a:ea typeface="SimSun"/>
              </a:rPr>
              <a:t>G. Kress</a:t>
            </a:r>
            <a:r>
              <a:rPr lang="ru-RU" sz="2400" dirty="0">
                <a:latin typeface="Times New Roman"/>
                <a:ea typeface="SimSun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7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683E62C-412E-689A-CA4C-B424A9DC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296144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Информация в графическом романе</a:t>
            </a:r>
            <a:endParaRPr lang="x-none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1803" y="2060848"/>
            <a:ext cx="4126610" cy="187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Невербальный компонент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(графика)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1802" y="4321475"/>
            <a:ext cx="4126611" cy="201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Вербальный компонент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(текст)</a:t>
            </a:r>
          </a:p>
        </p:txBody>
      </p:sp>
    </p:spTree>
    <p:extLst>
      <p:ext uri="{BB962C8B-B14F-4D97-AF65-F5344CB8AC3E}">
        <p14:creationId xmlns:p14="http://schemas.microsoft.com/office/powerpoint/2010/main" val="4791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16016" y="1484784"/>
            <a:ext cx="3816424" cy="943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3816424" cy="943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Локализация вербальных компонентов графического романа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412776"/>
            <a:ext cx="4186808" cy="36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Баллоны, содержащие речь персонажей:</a:t>
            </a:r>
          </a:p>
          <a:p>
            <a:pPr marL="0" indent="0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412776"/>
            <a:ext cx="3806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Баллоны, содержащие мысли персонажей: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94" y="2564905"/>
            <a:ext cx="6928243" cy="360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4467" y="6159787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Фрэнк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Брамлетт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5" y="2060848"/>
            <a:ext cx="47525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512168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Локализация вербальных компонентов графического романа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Повествовательные блоки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2996952"/>
            <a:ext cx="79406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4467" y="6159787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Фрэнк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Брамлетт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7723" y="1844824"/>
            <a:ext cx="50405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Невербальный блок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99" y="2748340"/>
            <a:ext cx="5568653" cy="34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4467" y="6159787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Фрэнк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Брамлетт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696744" cy="1368152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Локализация вербальных компонентов графического романа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18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8561" y="1681520"/>
            <a:ext cx="50405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Экспозиция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37" y="2492895"/>
            <a:ext cx="3888432" cy="414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4467" y="6159787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Фрэнк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Брамлетт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840760" cy="1368152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Локализация вербальных компонентов графического романа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23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D6DC18D-D25B-438F-8078-8FB5327C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19256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диалогическая речь, чаще всего разговорного стиля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лексические повторы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стилистические вульгаризмы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междометия, коллоквиализмы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звукоподражания;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эпитеты;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метафоры.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945DCA1-0F20-428D-9E2C-7A44E4CB4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5856" y="5461249"/>
            <a:ext cx="5554960" cy="1396751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Е.С. Соловьева, О.Е. Андросова, 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Н.С. Кривчиков</a:t>
            </a:r>
          </a:p>
          <a:p>
            <a:pPr algn="r"/>
            <a:endParaRPr lang="x-none" u="sng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83E62C-412E-689A-CA4C-B424A9DC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1296144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Лингвостилистические особенности графического романа:</a:t>
            </a:r>
            <a:endParaRPr lang="x-none" sz="2800" u="sng" dirty="0"/>
          </a:p>
        </p:txBody>
      </p:sp>
    </p:spTree>
    <p:extLst>
      <p:ext uri="{BB962C8B-B14F-4D97-AF65-F5344CB8AC3E}">
        <p14:creationId xmlns:p14="http://schemas.microsoft.com/office/powerpoint/2010/main" val="36254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бронза-марсала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Презентация_бронза-марсала</Template>
  <TotalTime>2960</TotalTime>
  <Words>419</Words>
  <Application>Microsoft Office PowerPoint</Application>
  <PresentationFormat>Экран (4:3)</PresentationFormat>
  <Paragraphs>111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Презентация_бронза-марсала</vt:lpstr>
      <vt:lpstr>Казахстанско-Американский свободный университет</vt:lpstr>
      <vt:lpstr>Графический роман как тип современной художественной литературы</vt:lpstr>
      <vt:lpstr>Мультимодальный текст</vt:lpstr>
      <vt:lpstr>Информация в графическом романе</vt:lpstr>
      <vt:lpstr>Локализация вербальных компонентов графического романа</vt:lpstr>
      <vt:lpstr>Локализация вербальных компонентов графического романа</vt:lpstr>
      <vt:lpstr>Локализация вербальных компонентов графического романа</vt:lpstr>
      <vt:lpstr>Локализация вербальных компонентов графического романа</vt:lpstr>
      <vt:lpstr>Лингвостилистические особенности графического романа:</vt:lpstr>
      <vt:lpstr>Жанры графического романа</vt:lpstr>
      <vt:lpstr>Идиостиль</vt:lpstr>
      <vt:lpstr>Графический роман «Blankets»</vt:lpstr>
      <vt:lpstr>Лингвостилистические особенности графического романа</vt:lpstr>
      <vt:lpstr>Лингвостилистические особенности графического романа</vt:lpstr>
      <vt:lpstr>Лингвостилистические особенности графического романа</vt:lpstr>
      <vt:lpstr>Лингвостилистические особенности графического романа</vt:lpstr>
      <vt:lpstr>Лингвостилистические особенности графического романа</vt:lpstr>
      <vt:lpstr>Лингвостилистические особенности графического романа</vt:lpstr>
      <vt:lpstr>Лингвостилистические особенности графического романа</vt:lpstr>
      <vt:lpstr>Повествовательная перспектива</vt:lpstr>
      <vt:lpstr>Повествовательная перспектива</vt:lpstr>
      <vt:lpstr>Лингвостилистические особенности графического романа</vt:lpstr>
      <vt:lpstr>Лингвостилистические особенности графического романа</vt:lpstr>
      <vt:lpstr>Подход к переводу графического романа</vt:lpstr>
      <vt:lpstr>Описательный перевод</vt:lpstr>
      <vt:lpstr>Компенсация</vt:lpstr>
      <vt:lpstr>Неточности в переводе</vt:lpstr>
      <vt:lpstr>Казахстанско-Американский свободный университет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ACER</cp:lastModifiedBy>
  <cp:revision>86</cp:revision>
  <dcterms:created xsi:type="dcterms:W3CDTF">2020-08-16T14:13:12Z</dcterms:created>
  <dcterms:modified xsi:type="dcterms:W3CDTF">2025-04-20T09:16:52Z</dcterms:modified>
</cp:coreProperties>
</file>